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notesMasterIdLst>
    <p:notesMasterId r:id="rId3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notesMaster" Target="notesMasters/notesMaster1.xml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dRnZvAl_9Q&amp;t=5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dRnZvAl_9Q&amp;t=5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dRnZvAl_9Q&amp;t=5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dRnZvAl_9Q&amp;t=5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dRnZvAl_9Q&amp;t=5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dRnZvAl_9Q&amp;t=5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dRnZvAl_9Q&amp;t=5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dRnZvAl_9Q&amp;t=5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zdRnZvAl_9Q&amp;t=5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fDr99btW4po&amp;t=1054s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297680" y="91440"/>
            <a:ext cx="45720" cy="49606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457200"/>
            <a:ext cx="36576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</a:t>
            </a:r>
            <a:endParaRPr lang="en-US" sz="2600" dirty="0"/>
          </a:p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INTERNACIONAL</a:t>
            </a:r>
            <a:endParaRPr lang="en-US" sz="2600" dirty="0"/>
          </a:p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LA PROTECCIÓN</a:t>
            </a:r>
            <a:endParaRPr lang="en-US" sz="2600" dirty="0"/>
          </a:p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LOS RECURSOS PÚBLICOS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457200" y="338328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spc="600" kern="0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57200" y="39319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Bogotá, Colombia  •  20 y 21 de octubre de 2025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663440" y="822960"/>
            <a:ext cx="41148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ALIADOS</a:t>
            </a:r>
            <a:endParaRPr lang="en-US" sz="3800" dirty="0"/>
          </a:p>
          <a:p>
            <a:pPr algn="ctr" indent="0" marL="0">
              <a:buNone/>
            </a:pPr>
            <a:r>
              <a:rPr lang="en-US" sz="38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LA</a:t>
            </a:r>
            <a:endParaRPr lang="en-US" sz="3800" dirty="0"/>
          </a:p>
          <a:p>
            <a:pPr algn="ctr" indent="0" marL="0">
              <a:buNone/>
            </a:pPr>
            <a:r>
              <a:rPr lang="en-US" sz="38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INTEGRIDAD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663440" y="3474720"/>
            <a:ext cx="4114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 ITRC – Agencia del Inspector General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Tributos, Rentas y Contribuciones Parafiscales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el apoyo de la Cámara de Comercio de Bogotá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Contrabando Visto desde el Control de la DIAN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César Augusto Martínez Ariza – Director de Gestión de Fiscalización, DIAN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https://www.youtube.com/watch?v=fDr99btW4po&amp;t=1054s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Estrategia de Fiscalización Anticontrabando – DIAN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César Augusto Martínez Ariza  |  Director de Gestión de Fiscalización – DIAN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0" y="1188720"/>
            <a:ext cx="2286000" cy="1371600"/>
          </a:xfrm>
          <a:prstGeom prst="rect">
            <a:avLst/>
          </a:prstGeom>
          <a:solidFill>
            <a:srgbClr val="E8EEF6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234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+$16,7B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583680" y="1920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crecimiento del recaudo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bruto DIAN 2025 vs 2024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88720"/>
            <a:ext cx="6126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 2022-2025 se incautaron mercancías por valor de importación acumulado de ~$1.962 millones. La Dir. de Fiscalización realiza el 24% de las aprehensiones totales.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Cerco Anticontrabando en carretera: operativos de 5–7 días en 5 regiones, en coordinación con POLFA y Policía Nacional.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Vigilancia del mercado cambiario para detectar pagos asociados al comercio ilícito.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cigarrillos son usados como mecanismo de pago del narcotráfico: organizaciones entregan pacas a tenderos para generar efectivo.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recaudo bruto de la DIAN en 2025 superó al de 2024 en $16,7 billones (equivalente a una reforma tributaria no declarada).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1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Fraude y Protección del Patrimonio Público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COLJUEGOS y UGPP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 Emilio Hincapié (COLJUEGOS)  •  Luciano Grisales Londoño (UGPP)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https://www.youtube.com/watch?v=fDr99btW4po&amp;t=1054s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Ilegalidad en Juegos de Suerte y Azar – y Fraude Parafiscal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 Emilio Hincapié / Luciano Grisales Londoño  |  Presidente COLJUEGOS / Presidente UGPP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0" y="1188720"/>
            <a:ext cx="2286000" cy="1371600"/>
          </a:xfrm>
          <a:prstGeom prst="rect">
            <a:avLst/>
          </a:prstGeom>
          <a:solidFill>
            <a:srgbClr val="E8EEF6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234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$1,7B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583680" y="1920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pérdida anual por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ilegalidad en juegos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88720"/>
            <a:ext cx="6126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Desde 2012 COLJUEGOS transfirió $7,7 billones a la salud; en 2024 el recaudo superó $1 billón por primera vez (44% juegos en línea).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Ilegalidad en juegos: &gt;$1,7 billones anuales en pérdidas. 210 acciones de control, 54 cierres, 31.100 sitios web bloqueados.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108.000 máquinas tragamonedas ya conectadas en tiempo real a la plataforma de COLJUEGOS.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UGPP detecta evasión cruzando DIAN, PILA, Registro Único de Afiliados: tipologías incluyen subdeclaración, omisión de afiliación y uso indebido de aprendices SENA.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Nuevo modelo UGPP incorpora información de Supernotariado, Ministerio de Transporte y DNP para ampliar capacidad de detección.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1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Infraestructura Ética en las Administraciones Tributarias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América Latina y España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Mariano Rojo – Jefe de la Misión Española, CIAT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https://www.youtube.com/watch?v=zdRnZvAl_9Q&amp;t=5s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Confianza Ciudadana, Justicia y Red de Conocimiento CIAT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Mariano Rojo  |  Jefe de la Misión Española – CIAT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0" y="1188720"/>
            <a:ext cx="2286000" cy="1371600"/>
          </a:xfrm>
          <a:prstGeom prst="rect">
            <a:avLst/>
          </a:prstGeom>
          <a:solidFill>
            <a:srgbClr val="E8EEF6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234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8/10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583680" y="1920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satisfacción ciudadana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 Tributaria España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88720"/>
            <a:ext cx="6126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Agencia Tributaria española obtiene ~8/10 en satisfacción ciudadana: el trabajo profesional construye confianza incluso en el cobro de impuestos.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Unidad de apoyo a la Fiscalía Anticorrupción: 20-25 inspectores de la Agencia Tributaria trabajan tiempo completo con la Fiscalía en casos de corrupción.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de 1.000 funcionarios distintos han participado en procedimientos por delitos fiscales y económicos ante la justicia.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Litigios tributarios en España: ~1% del PIB. En América Latina: puede superar el 70% del PIB.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América Latina podría recaudar hasta un 50% más en imposición indirecta sin subir tasas, solo reduciendo ineficiencias.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 DIAN-CIAT en precios de transferencia: ejemplo de colaboración bilateral efectiva.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Delación como Mecanismo de Transparencia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Tributaria y Aduanera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Daniel Rodríguez Bravo – Presidente Comisión de Integridad, ICC Colombia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https://www.youtube.com/watch?v=zdRnZvAl_9Q&amp;t=5s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Programas de Whistleblowing con Incentivos Económicos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Daniel Rodríguez Bravo  |  Presidente Comisión Integridad Empresarial – Cámara de Comercio Internacional (ICC) Colombia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0" y="1188720"/>
            <a:ext cx="2286000" cy="1371600"/>
          </a:xfrm>
          <a:prstGeom prst="rect">
            <a:avLst/>
          </a:prstGeom>
          <a:solidFill>
            <a:srgbClr val="E8EEF6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234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&gt;USD 80B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583680" y="1920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recuperados bajo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False Claims Act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88720"/>
            <a:ext cx="6126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False Claims Act (EE.UU.): desde 1978 a 2024 se han recuperado &gt;USD 80.000 millones; más del 80% de las acciones exitosas se inician a partir de delaciones.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IRS Whistleblower Program: &gt;USD 1.200 M pagados en recompensas; &gt;USD 7.000 M recuperados en impuestos evadidos (retorno: pagar 1,2% para recuperar el 7%).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Colombia: acciones populares cayeron 77% al eliminar incentivos económicos en 2010. Programa de delación en la SIC: éxito unánime reconocido por expertos.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Normas de protección sin incentivos tienen eficacia muy limitada: quien más sabe de los hechos (participantes directos) no denuncia sin estímulo real.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Propuesta: adoptar en Colombia un programa nacional de delación con incentivos: bajo costo, alto impacto.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Aduanas, Contrabando y Corrupción: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Mirada Integral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Camilo Alberto Enciso Vanegas – Fundador, Instituto Anticorrupción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https://www.youtube.com/watch?v=zdRnZvAl_9Q&amp;t=5s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Economía Política de la Corrupción en Colombia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Camilo Alberto Enciso Vanegas  |  Fundador – Instituto Anticorrupción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74320" y="1188720"/>
            <a:ext cx="850392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corrupción en Colombia es un iceberg: la punta visible son actos individuales; la base es un sistema articulado (corrupción empresarial + política + judicial + crimen organizado).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Proceso 8000: 40 congresistas. Parapolítica: &gt;60 senadores de 102 escaños. La captura del Estado ha hecho metástasis en todos los poderes.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'titiritero' político ubica personas en posiciones clave para crear redes de captura institucional y obtener rentas.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líneas de acción: mapear estructura de poder; reducir discrecionalidad en nombramientos; registros de transparencia en agendas; incorporar economía política en mapas de riesgo.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Acceso público a registros de beneficiarios finales de empresas que contratan con el Estado: condición mínima para la vigilancia ciudadana.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Acto de Instalación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Día 1 – 20 de octubre de 2025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Cámara de Comercio de Bogotá • Agencia ITRC • DIAN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https://www.youtube.com/watch?v=fDr99btW4po&amp;t=1054s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Modelo de Aduanas de Chile: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Integridad e Inteligencia Aduanera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Alejandra Arriaza Loeb – Directora Nacional de Aduanas, Chile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https://www.youtube.com/watch?v=zdRnZvAl_9Q&amp;t=5s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Tres Líneas de Defensa e Inteligencia Aduanera en Chile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Alejandra Arriaza Loeb  |  Directora Nacional de Aduanas – Chile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0" y="1188720"/>
            <a:ext cx="2286000" cy="1371600"/>
          </a:xfrm>
          <a:prstGeom prst="rect">
            <a:avLst/>
          </a:prstGeom>
          <a:solidFill>
            <a:srgbClr val="E8EEF6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234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 16B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583680" y="1920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recaudación Aduanas Chile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5% del PIB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88720"/>
            <a:ext cx="6126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2.500 funcionarios, 159 puntos de control, 96 fronteras habilitadas, 53 puertos, 8 aeropuertos. Recauda USD 16.000M (29% de ingresos tributarios, 5% del PIB).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líneas de defensa: negocio (1.ª), compliance/contraloría interna (2.ª), auditoría e inteligencia (3.ª).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Debida diligencia en contratación: cruza antecedentes judiciales, declaraciones de patrimonio y constitución de empresas al incorporar 600+ funcionarios en 2025-2026.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Búsqueda activa de anomalías: se detectaron funcionarios con empresas de transporte internacional de carga (conflicto de interés prohibido).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Contrainteligencia: bitácoras de acceso a sistemas detectan quién levantó una alerta y quién la anuló. Chile en Operaciones Tentáculo, Colibrí y Áncora.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Institucionalidad que Construye Confianza: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Evolución del Control Fiscal en Colombia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Rodolfo Enrique Zea Navarro – Contraloría General de la República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https://www.youtube.com/watch?v=zdRnZvAl_9Q&amp;t=5s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103 Años de Control Fiscal – Resultados del Control Concomitante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Rodolfo Enrique Zea Navarro  |  Delegado para el Sector Comercio y Desarrollo Regional – Contraloría General de la República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0" y="1188720"/>
            <a:ext cx="2286000" cy="1371600"/>
          </a:xfrm>
          <a:prstGeom prst="rect">
            <a:avLst/>
          </a:prstGeom>
          <a:solidFill>
            <a:srgbClr val="E8EEF6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234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$13,5B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583680" y="1920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obras salvadas por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concomitante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88720"/>
            <a:ext cx="6126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etapas: 1923 Misión Kemmerer / 1975 control previo (generó corrupción) / 1991 control posterior / 2019 control concomitante y preventivo.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Desde sept. 2022: $3,6 B recuperados vía responsabilidad fiscal; 4.576 hallazgos por $13,6 B en proceso.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$13,5 B en obras salvadas con control concomitante: Inst. Educativo Sagrado Corazón, puente de Juanchito, Hospital Universitario Neiva.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Ecosistema digital: Geoportal de obras, chatbot Lupita, APP institucional, tótems regionales y línea 199.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concomitante supera al posterior en impacto comunitario: salvar un colegio vale más que recuperar dinero al tesoro.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Fortaleciendo la Integridad: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Buenas Prácticas y Herramientas Digitales contra el Fraude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Zoila Llempén – Especialista División Gestión Fiscal, BID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https://www.youtube.com/watch?v=zdRnZvAl_9Q&amp;t=5s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Analítica de Datos e IA para Combatir la Evasión Fiscal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Zoila Llempén  |  Especialista División de Gestión Fiscal – Banco Interamericano de Desarrollo (BID)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0" y="1188720"/>
            <a:ext cx="2286000" cy="1371600"/>
          </a:xfrm>
          <a:prstGeom prst="rect">
            <a:avLst/>
          </a:prstGeom>
          <a:solidFill>
            <a:srgbClr val="E8EEF6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234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pp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583680" y="1920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 PIB en brecha fiscal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recuperable en A. Latina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88720"/>
            <a:ext cx="6126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Brecha fiscal en A. Latina: ~7 pp del PIB adicionales recuperables si se combate la evasión (5 pp en renta, 2 pp en IVA).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Grecia: transmisión de datos en tiempo real desde punto de venta → +15% en recaudación del IVA.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Francia: Machine Learning para estimar rentas inmobiliarias → 50% de casos auditados por IA resultaron en recaudación adicional.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Japón: IA para identificar Mipymes de alto riesgo → ingresos detectados 40% superiores a los estimados.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74% de las administraciones tributarias OCDE ya usan IA; 50% usan analítica de datos. Factura electrónica: &gt;30 países.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Riesgos: falsos positivos (revisión humana es indispensable), carrera tecnológica con defraudadores, brecha de capacidad institucional.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A2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73152"/>
            <a:ext cx="365760" cy="499719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CONVERSATORIO 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658368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Contrabando y Evasión Fiscal:</a:t>
            </a: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Retos para la Seguridad Económica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157276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de octubre de 2025  |  Franja 1  |  Día 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187452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Moderador: Vladimir Ruzynke Castaño – Subdirector Auditoría y Gestión del Riesgo, ITRC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19456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Pedro Arrieta Meléndrez – DIAN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Vicealmirante Camilo Ernesto Segovia Forero – Armada Nacional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Juan David Huepe Suaza – Fiscalía General de la Nación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Miguel Ángel Espinosa – FITAC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Alejandro Juárez Espíndola – CIAT (Virtual)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120640" y="2148840"/>
            <a:ext cx="37490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contrabando técnico (90% del total) involucra subfacturación y cambio de partidas arancelarias.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interoperabilidad de plataformas entre DIAN, ICA, INVIMA, POLFA es urgente.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OEA (600+ empresas certificadas) debe ser fortalecido, no debilitado.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Brecha salarial en administraciones tributarias genera vulnerabilidad ante la corrupción.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120640" y="201168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Temas clave discutidos: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grabación completa</a:t>
            </a:r>
            <a:endParaRPr lang="en-US" sz="1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A2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73152"/>
            <a:ext cx="365760" cy="499719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CONVERSATORIO 1 – CONCLUSIONES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65836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Mensajes Clave del Conversatorio 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57200" y="1234440"/>
            <a:ext cx="8412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contrabando es un asunto de seguridad nacional que requiere articulación interinstitucional sostenida.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Estrategia Multinacional ORIÓN es un fractal replicable: exitosa en narcotráfico, extensible a todo el crimen transnacional.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fetichismo normativo (crear más leyes) no combate el contrabando: la clave es pedagogía ciudadana y mejores controles.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DIAN modernizada (programa BID $250 M hasta 2028) será el eje del control anticontrabando del país.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sector privado tiene responsabilidad: el OEA y la mesa anticontrabando son modelos de colaboración efectiva.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brecha tecnológica entre instituciones nacionales y territoriales debe cerrarse para lograr control eficaz.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grabación completa</a:t>
            </a:r>
            <a:endParaRPr lang="en-US" sz="1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73152"/>
            <a:ext cx="365760" cy="4997196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CONVERSATORIO 1 – CIFRAS CLAVE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65836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 Económico del Contrabando en Colombia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457200" y="1325880"/>
            <a:ext cx="3840480" cy="868680"/>
          </a:xfrm>
          <a:prstGeom prst="rect">
            <a:avLst/>
          </a:prstGeom>
          <a:solidFill>
            <a:srgbClr val="0F2548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325880"/>
            <a:ext cx="1645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 7.000 M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2103120" y="1325880"/>
            <a:ext cx="2194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Pérdida anual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contrabando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1325880"/>
            <a:ext cx="3840480" cy="868680"/>
          </a:xfrm>
          <a:prstGeom prst="rect">
            <a:avLst/>
          </a:prstGeom>
          <a:solidFill>
            <a:srgbClr val="0F2548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1325880"/>
            <a:ext cx="1645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2,0%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6400800" y="1325880"/>
            <a:ext cx="2194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 PIB colombiano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423160"/>
            <a:ext cx="3840480" cy="868680"/>
          </a:xfrm>
          <a:prstGeom prst="rect">
            <a:avLst/>
          </a:prstGeom>
          <a:solidFill>
            <a:srgbClr val="0F2548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423160"/>
            <a:ext cx="1645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150.000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2103120" y="2423160"/>
            <a:ext cx="2194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Empleos formales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 se crearían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54880" y="2423160"/>
            <a:ext cx="3840480" cy="868680"/>
          </a:xfrm>
          <a:prstGeom prst="rect">
            <a:avLst/>
          </a:prstGeom>
          <a:solidFill>
            <a:srgbClr val="0F2548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54880" y="2423160"/>
            <a:ext cx="1645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98,9%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400800" y="2423160"/>
            <a:ext cx="2194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 comercio exterior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 vía marítima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520440"/>
            <a:ext cx="3840480" cy="868680"/>
          </a:xfrm>
          <a:prstGeom prst="rect">
            <a:avLst/>
          </a:prstGeom>
          <a:solidFill>
            <a:srgbClr val="0F2548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520440"/>
            <a:ext cx="1645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$16,7 B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2103120" y="3520440"/>
            <a:ext cx="2194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Crecimiento recaudo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DIAN 2025 vs 2024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754880" y="3520440"/>
            <a:ext cx="3840480" cy="868680"/>
          </a:xfrm>
          <a:prstGeom prst="rect">
            <a:avLst/>
          </a:prstGeom>
          <a:solidFill>
            <a:srgbClr val="0F2548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54880" y="3520440"/>
            <a:ext cx="1645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6,3x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6400800" y="3520440"/>
            <a:ext cx="21945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retorno del narcotráfico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vía contrabando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grabación – Día 1</a:t>
            </a:r>
            <a:endParaRPr lang="en-US" sz="1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A2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73152"/>
            <a:ext cx="365760" cy="499719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CONVERSATORIO 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658368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Fraude y Protección del Patrimonio Público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157276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de octubre de 2025  |  Franja 2  |  Día 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187452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Moderador: Mauricio Michel Molano Currea – Exprocurador Delegado para la Economía y Hacienda Pública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19456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Carlos González – INTERPOL (IFCACC)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Ruth Marisol Apraez Benavidez – Procuraduría General de la Nación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María Anayme Barón Durán – Auditoría General de la República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Hernando Omar Toledo Valencia – Secretaría de Transparencia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120640" y="2148840"/>
            <a:ext cx="37490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Colombia: 39/100 Índice Percepción de Corrupción (TI 2024) — descendió desde 40 puntos en 2023.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Costo estimado corrupción: &gt;$50 billones anuales.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AIRCIP: bloquea transferencias bancarias ilícitas internacionales en pocas horas.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Debida diligencia y enfoque basado en riesgos son la apuesta estratégica.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120640" y="201168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Temas clave discutidos: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grabación completa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Palabras de Instalación – Líderes del Congreso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Ovidio Claros Polanco  /  Eva Carolina Madrid Torres  /  Luis Eduardo Llinás Chica  |  CCB · Agencia ITRC · DIAN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0" y="1188720"/>
            <a:ext cx="2286000" cy="1371600"/>
          </a:xfrm>
          <a:prstGeom prst="rect">
            <a:avLst/>
          </a:prstGeom>
          <a:solidFill>
            <a:srgbClr val="E8EEF6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234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 7B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583680" y="1920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Costo anual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 contrabando en Colombia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88720"/>
            <a:ext cx="6126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Cámara de Comercio de Bogotá, con 500.000 empresarios representados, ratificó su compromiso de acompañar iniciativas de prevención e integridad.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ITRC, creada en 2011, protege el patrimonio público mediante prevención e investigación disciplinaria sobre funcionarios de DIAN, COLJUEGOS y UGPP.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DIAN: modernización con BID (USD 250 M), proyección de 16.500 funcionarios de carrera y pérdidas de ~USD 7.000 M/año por contrabando.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Colombia pierde el 2% del PIB anual por contrabando técnico vinculado a organizaciones criminales transnacionales.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 anticontrabando en el puerto de Buenaventura como modelo de blindaje institucional.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1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A2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73152"/>
            <a:ext cx="365760" cy="499719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CONVERSATORIO 2 – HERRAMIENTAS INTERPOL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457200" y="65836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Herramientas de INTERPOL para la Lucha contra la Corrupción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457200" y="1280160"/>
            <a:ext cx="2286000" cy="68580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280160"/>
            <a:ext cx="2286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FIU CONNECTIVITY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926080" y="1280160"/>
            <a:ext cx="5943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Acceso de las Unidades de Inteligencia Financiera a las 19 bases de datos de INTERPOL sin pasar por la OCN.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148840"/>
            <a:ext cx="2286000" cy="68580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148840"/>
            <a:ext cx="2286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AIRCIP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926080" y="2148840"/>
            <a:ext cx="5943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Mecanismo de bloqueo de transferencias bancarias ilícitas internacionales en pocas horas vía canal I-247.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017520"/>
            <a:ext cx="2286000" cy="68580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017520"/>
            <a:ext cx="2286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FINCAF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926080" y="3017520"/>
            <a:ext cx="5943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Fichero de análisis de crimen financiero: personas, empresas, cuentas bancarias, criptomonedas, activos.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3886200"/>
            <a:ext cx="2286000" cy="68580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886200"/>
            <a:ext cx="2286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SILVER NOTICE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926080" y="3886200"/>
            <a:ext cx="5943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Notificación plateada (piloto 55 países incl. Colombia): localiza y monitorea activos de presuntos delincuentes en el extranjero.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grabación – Día 1</a:t>
            </a:r>
            <a:endParaRPr lang="en-US" sz="1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73152"/>
            <a:ext cx="365760" cy="4997196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CONVERSATORIO 2 – ESTRATEGIAS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65836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Propuestas Estratégicas para la Lucha contra la Corrupción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457200" y="1234440"/>
            <a:ext cx="8412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Adoptar el estándar de debida diligencia del sistema interamericano de DDHH para investigar grandes casos de corrupción (verdad, justicia, reparación, no repetición).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Implementar enfoque basado en riesgos: cada ordenador del gasto debe evaluar riesgos antes de tomar decisiones.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Estrategias sectoriales y territoriales diferenciadas: la corrupción en puertos ≠ corrupción en cultura ≠ corrupción en el Meta.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Fortalecer el control interno en todas las entidades públicas como primera línea de defensa.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Educación anticorrupción obligatoria desde preescolar. El Decreto 1.600 (Secretaría de Transparencia) como marco normativo vigente.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criptomonedas exigen cambios legislativos, tecnología, formación del recurso humano y cooperación con INTERPOL.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grabación – Día 1</a:t>
            </a:r>
            <a:endParaRPr lang="en-US" sz="1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0A2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73152"/>
            <a:ext cx="365760" cy="499719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CONVERSATORIO 3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658368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Buenas Prácticas en la Prevención</a:t>
            </a:r>
            <a:endParaRPr lang="en-US" sz="2200" dirty="0"/>
          </a:p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 Fraude y la Corrupción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157276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de octubre de 2025  |  Cierre del Congreso  |  Día 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187452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Moderador: Daniel Rodríguez Bravo – Presidente Comisión Integridad Empresarial, ICC Colombia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19456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Juan Diego Cano – Director Asuntos Legales, ANALDEX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Natalia Rojas Mateus – Coordinadora Seguridad Transparencia y Legalidad, CCB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Adam Muñoz – Director Asuntos Públicos y Gobierno, AMCHAM Colombia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120640" y="2148840"/>
            <a:ext cx="37490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97% del tejido empresarial colombiano son Mipymes con capacidad limitada pero voluntad creciente.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67% de las Mipymes en Bogotá desconoce herramientas anticorrupción.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950 Mipymes y ESAL capacitadas por la CCB en temas de anticorrupción.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Cumplimiento voluntario &gt; sanciones desproporcionadas para construir confianza.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120640" y="201168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Temas clave discutidos: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grabación completa</a:t>
            </a:r>
            <a:endParaRPr lang="en-US" sz="1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A2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73152"/>
            <a:ext cx="365760" cy="499719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CONVERSATORIO 3 – MIPYMES E INTEGRIDAD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457200" y="65836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Mipymes como Actores de la Integridad Empresarial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457200" y="123444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Cámara de Comercio de Bogotá – Estrategia en 3 componentes: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1627632"/>
            <a:ext cx="2651760" cy="749808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627632"/>
            <a:ext cx="26517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GENERACIÓN DE CONOCIMIENTO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00400" y="1627632"/>
            <a:ext cx="56692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Encuesta anual de clima de negocios (contrabando, lavado de activos, anticorrupción). Línea base medible.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57200" y="2560320"/>
            <a:ext cx="2651760" cy="749808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560320"/>
            <a:ext cx="26517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FORMACIÓN PRÁCTICA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200400" y="2560320"/>
            <a:ext cx="56692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Cursos virtuales asincrónicos, guías, infografías, pódcast, asesorías personalizadas para Mipymes.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57200" y="3493008"/>
            <a:ext cx="2651760" cy="749808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493008"/>
            <a:ext cx="26517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GOBERNANZA COLABORATIVA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200400" y="3493008"/>
            <a:ext cx="56692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Mesas interempresariales: oficiales de cumplimiento de grandes empresas comparten experiencias con Mipymes de sus cadenas de suministro.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grabación – Día 2</a:t>
            </a:r>
            <a:endParaRPr lang="en-US" sz="1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73152"/>
            <a:ext cx="365760" cy="4997196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8288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CONVERSATORIO 3 – CONCLUSIONES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65836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Mensajes Clave del Conversatorio 3 – Sector Privado e Integridad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1234440"/>
            <a:ext cx="8412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confianza es el principal dinamizador del desarrollo económico: se pierde por el eslabón más débil en cualquiera de las 97 actividades de una importación marítima.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Distinguir error de intención en el contrabando técnico: sanciones desproporcionadas generan desconfianza y abren espacio a la corrupción.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AMCHAM: el diálogo técnico sin politizar los mensajes + diplomacia bilateral responsable son insustituibles. Los canales diplomáticos no se manejan por redes sociales.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think compliance is expensive, try non-compliance: las Mipymes que incorporan integridad mejoran su competitividad.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nueva política del gobierno de EE.UU. sobre el FCPA (Foreign Corrupt Practices Act) impacta a empresas que operan en Colombia.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futuro: régimen sancionatorio aduanero, importaciones por plataformas digitales (Amazon, Shein, Temu) y articulación intergremial como pilares del cumplimiento.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5765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grabación – Día 2</a:t>
            </a:r>
            <a:endParaRPr lang="en-US" sz="1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297680" y="91440"/>
            <a:ext cx="45720" cy="49606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754880" y="640080"/>
            <a:ext cx="41148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ALIADOS</a:t>
            </a:r>
            <a:endParaRPr lang="en-US" sz="3600" dirty="0"/>
          </a:p>
          <a:p>
            <a:pPr algn="ctr" indent="0" marL="0">
              <a:buNone/>
            </a:pPr>
            <a:r>
              <a:rPr lang="en-US" sz="36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LA</a:t>
            </a:r>
            <a:endParaRPr lang="en-US" sz="3600" dirty="0"/>
          </a:p>
          <a:p>
            <a:pPr algn="ctr" indent="0" marL="0">
              <a:buNone/>
            </a:pPr>
            <a:r>
              <a:rPr lang="en-US" sz="36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INTEGRIDAD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754880" y="3200400"/>
            <a:ext cx="4114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Congreso no es un punto final sino el inicio de una red de cooperación para la protección de los recursos públicos.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3716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Agencia ITRC – Segundo Congreso CIPREP 2026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182880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AABCD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Elaborado por: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AABCD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Angélica Liliana Márquez Ruiz (SAGR)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AABCD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Dra. Marisol Niño Vargas (SDL)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AABCD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Dr. Oscar Villegas Garzón (Contratista)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AABCD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Paola Andrea Castro (Contratista)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AABCD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Eduardo A. Caro Gil (Contratista)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Contrabando: 200 Años de Historia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Diego Rengifo García – Vicepresidente Técnico, ANALDEX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https://www.youtube.com/watch?v=fDr99btW4po&amp;t=1054s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Evolución del Contrabando en Colombia – Perspectiva Histórica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Diego Rengifo García  |  Vicepresidente Técnico – ANALDEX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0" y="1188720"/>
            <a:ext cx="2286000" cy="1371600"/>
          </a:xfrm>
          <a:prstGeom prst="rect">
            <a:avLst/>
          </a:prstGeom>
          <a:solidFill>
            <a:srgbClr val="E8EEF6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234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583680" y="1920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 contrabando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de tipo técnico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88720"/>
            <a:ext cx="6126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los primeros años de la República (1821), el comercio exterior representaba el 50% de los ingresos de la nación.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contrabando de supervivencia y el de bienes suntuarios coexistían; los trámites de importación podían tardar 6–8 meses.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contrabando técnico (subfacturación, cambio de partidas, triangulación aduanera) ha reemplazado al contrabando abierto.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Colombia no mide el contrabando: lo estima mediante metodología espejo (comparación exportaciones vs. importaciones).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Metáfora de las hormigas: la articulación interinstitucional y la inteligencia colectiva son la respuesta al flagelo.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capacidad institucional de control no ha crecido al ritmo del exponencial incremento del comercio exterior.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1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Estrategia Nacional de Integridad Portuaria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Daniel Serrano Zúñiga – Asesor Nacional Anticorrupción, ONUDC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https://www.youtube.com/watch?v=fDr99btW4po&amp;t=1054s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Corrupción en el Sector Portuario – Tipologías y Riesgos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Daniel Serrano Zúñiga  |  Asesor Nacional Anticorrupción, ONUDC Región Andina y Cono Sur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0" y="1188720"/>
            <a:ext cx="2286000" cy="1371600"/>
          </a:xfrm>
          <a:prstGeom prst="rect">
            <a:avLst/>
          </a:prstGeom>
          <a:solidFill>
            <a:srgbClr val="E8EEF6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234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294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583680" y="1920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riesgos de corrupción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identificados en 5 puertos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88720"/>
            <a:ext cx="6126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 tipologías identificadas: 12 de corrupción operativa y 25 vinculadas al crimen organizado (narcotráfico, contrabando, lavado de activos).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niveles de captación criminal: infiltración puntual, empresas fachadas y gobernanza criminal (captura sistémica).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294 riesgos de corrupción identificados en los puertos de Cartagena, Barranquilla, Santa Marta, Buenaventura y Turbo.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construyó la primera cadena logística portuaria interactiva de Colombia: mapea actores, nodos y riesgos en fases de importación y exportación.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Hallazgos principales: sobornos facilitados, confabulación entre funcionarios y empresas, manipulación de documentos.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1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" y="320040"/>
            <a:ext cx="54864" cy="4503420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Lucha contra el Contrabando – Armada Nacional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Estrategia Multinacional ORIÓN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2834640"/>
            <a:ext cx="7498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Vicealmirante Camilo Ernesto Segovia Forero – Inspector General, Armada Nacional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352044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ABC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https://www.youtube.com/watch?v=fDr99btW4po&amp;t=1054s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0" y="4796028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 Congreso Internacional para la Protección de los Recursos Públicos • CIPREP 2025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971C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E8EEF6"/>
          </a:solidFill>
          <a:ln w="12700">
            <a:solidFill>
              <a:srgbClr val="E8EE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Estrategia Multinacional ORIÓN – Principios y Resultados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274320" y="7772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Vicealmirante Camilo Ernesto Segovia Forero  |  Inspector General – Armada Nacional de Colombia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583680" y="1188720"/>
            <a:ext cx="2286000" cy="1371600"/>
          </a:xfrm>
          <a:prstGeom prst="rect">
            <a:avLst/>
          </a:prstGeom>
          <a:solidFill>
            <a:srgbClr val="E8EEF6"/>
          </a:solidFill>
          <a:ln w="12700">
            <a:solidFill>
              <a:srgbClr val="C8971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1234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C897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6,3x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583680" y="1920240"/>
            <a:ext cx="2286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retorno de la inversión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narc./contrabando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1188720"/>
            <a:ext cx="61264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44,8% del territorio colombiano es marítimo; el 98,9% del comercio exterior se moviliza por vía marítima.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principios: respeto al marco legal de cada país, integración de capacidades propias, respeto a la doctrina e integración de inteligencias.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objetivos: sensibilizar sobre responsabilidad compartida, fortalecer cooperación, negar líneas marítimas al crimen, impactar la cadena de valor.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kg de cocaína = USD 5.000 en Colombia → USD 48.000 en Asia (retorno 6,3x); dinero regresa como contrabando técnico.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contrabando afecta el 7,5% del PIB colombiano; eliminar el contrabando crearía ≥ 150.000 empleos formales adicionales.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4549140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Ver video: Día 1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0" y="4887468"/>
            <a:ext cx="9144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CIPREP 2025  •  Agencia ITRC  •  Bogotá, 20-21 oct. 2025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CIPREP 2025</dc:title>
  <dc:subject>PptxGenJS Presentation</dc:subject>
  <dc:creator>Agencia ITRC</dc:creator>
  <cp:lastModifiedBy>Agencia ITRC</cp:lastModifiedBy>
  <cp:revision>1</cp:revision>
  <dcterms:created xsi:type="dcterms:W3CDTF">2026-04-23T15:38:02Z</dcterms:created>
  <dcterms:modified xsi:type="dcterms:W3CDTF">2026-04-23T15:38:02Z</dcterms:modified>
</cp:coreProperties>
</file>